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59" r:id="rId6"/>
    <p:sldId id="271" r:id="rId7"/>
    <p:sldId id="272" r:id="rId8"/>
    <p:sldId id="270" r:id="rId9"/>
    <p:sldId id="261" r:id="rId10"/>
    <p:sldId id="262" r:id="rId11"/>
    <p:sldId id="263" r:id="rId12"/>
    <p:sldId id="264" r:id="rId13"/>
    <p:sldId id="276" r:id="rId14"/>
    <p:sldId id="269" r:id="rId15"/>
    <p:sldId id="273" r:id="rId16"/>
    <p:sldId id="274" r:id="rId17"/>
    <p:sldId id="265" r:id="rId18"/>
    <p:sldId id="268" r:id="rId19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 varScale="1">
        <p:scale>
          <a:sx n="83" d="100"/>
          <a:sy n="83" d="100"/>
        </p:scale>
        <p:origin x="-130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V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dirty="0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BAC76AA-40C7-494C-A922-2301A6AE7649}" type="datetimeFigureOut">
              <a:rPr lang="es-VE" smtClean="0"/>
              <a:pPr/>
              <a:t>09/04/2014</a:t>
            </a:fld>
            <a:endParaRPr lang="es-VE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s-VE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4000" cy="2301240"/>
          </a:xfrm>
        </p:spPr>
        <p:txBody>
          <a:bodyPr>
            <a:normAutofit/>
          </a:bodyPr>
          <a:lstStyle/>
          <a:p>
            <a:pPr algn="ctr"/>
            <a:r>
              <a:rPr lang="es-VE" sz="4200" dirty="0" smtClean="0"/>
              <a:t>APLICACIÓN SENSIBLE AL CONTEXTO.</a:t>
            </a:r>
            <a:br>
              <a:rPr lang="es-VE" sz="4200" dirty="0" smtClean="0"/>
            </a:br>
            <a:r>
              <a:rPr lang="es-VE" sz="4200" dirty="0" smtClean="0"/>
              <a:t>BASES DE DATOS DIFUSAS.</a:t>
            </a:r>
            <a:br>
              <a:rPr lang="es-VE" sz="4200" dirty="0" smtClean="0"/>
            </a:br>
            <a:r>
              <a:rPr lang="es-VE" sz="4200" dirty="0" smtClean="0"/>
              <a:t>Laboratorio de Marcha Hoi</a:t>
            </a:r>
            <a:endParaRPr lang="es-VE" sz="42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476672"/>
            <a:ext cx="5616624" cy="1236564"/>
          </a:xfrm>
        </p:spPr>
        <p:txBody>
          <a:bodyPr/>
          <a:lstStyle/>
          <a:p>
            <a:pPr algn="just"/>
            <a:r>
              <a:rPr lang="es-VE" sz="1800" b="1" dirty="0" smtClean="0"/>
              <a:t>Desarrollo de aplicaciones sensibles al contexto utilizando Bases de Datos Difusas. Contribución al desarrollo de sistemas inteligentes</a:t>
            </a:r>
            <a:r>
              <a:rPr lang="es-VE" dirty="0" smtClean="0"/>
              <a:t>.</a:t>
            </a:r>
            <a:endParaRPr lang="es-V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La Teoría Computacional de Percepciones (CTP) Zadeh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251520" y="1844824"/>
            <a:ext cx="4248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  Representa </a:t>
            </a:r>
            <a:r>
              <a:rPr lang="es-VE" dirty="0"/>
              <a:t>la información en forma lingüística basado en la percepción más que en forma de medidas basado en números</a:t>
            </a:r>
            <a:r>
              <a:rPr lang="es-VE" dirty="0" smtClean="0"/>
              <a:t>. </a:t>
            </a:r>
          </a:p>
          <a:p>
            <a:pPr algn="just"/>
            <a:r>
              <a:rPr lang="es-VE" b="0" dirty="0" smtClean="0"/>
              <a:t/>
            </a:r>
            <a:br>
              <a:rPr lang="es-VE" b="0" dirty="0" smtClean="0"/>
            </a:br>
            <a:r>
              <a:rPr lang="es-VE" b="0" dirty="0" smtClean="0"/>
              <a:t>   </a:t>
            </a:r>
            <a:r>
              <a:rPr lang="es-VE" dirty="0" smtClean="0"/>
              <a:t>Las </a:t>
            </a:r>
            <a:r>
              <a:rPr lang="es-VE" dirty="0"/>
              <a:t>etiquetas lingüísticas tienen un rol primordial, expresadas como proposiciones en un lenguaje natural, que son traducidas a un Lenguaje Generalizado de Restricción </a:t>
            </a:r>
            <a:r>
              <a:rPr lang="es-VE" dirty="0" smtClean="0"/>
              <a:t>utilizando </a:t>
            </a:r>
            <a:r>
              <a:rPr lang="es-VE" dirty="0"/>
              <a:t>técnicas basadas en Computación por Palabras (CW). La amplia variedad de restricciones soportadas por GCL </a:t>
            </a:r>
            <a:r>
              <a:rPr lang="es-VE" dirty="0" smtClean="0"/>
              <a:t>lo </a:t>
            </a:r>
            <a:r>
              <a:rPr lang="es-VE" dirty="0"/>
              <a:t>convierten en un lenguaje mucho más expresivo que la lógica de predicados</a:t>
            </a:r>
            <a:r>
              <a:rPr lang="es-VE" dirty="0" smtClean="0"/>
              <a:t>.</a:t>
            </a:r>
            <a:endParaRPr lang="es-V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988840"/>
            <a:ext cx="4132664" cy="395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29064" y="2924944"/>
            <a:ext cx="8714936" cy="2301240"/>
          </a:xfrm>
        </p:spPr>
        <p:txBody>
          <a:bodyPr/>
          <a:lstStyle/>
          <a:p>
            <a:pPr algn="ctr"/>
            <a:r>
              <a:rPr lang="es-VE" dirty="0" smtClean="0"/>
              <a:t>Laboratorio de Marcha.</a:t>
            </a:r>
            <a:br>
              <a:rPr lang="es-VE" dirty="0" smtClean="0"/>
            </a:br>
            <a:r>
              <a:rPr lang="es-ES_tradnl" dirty="0" smtClean="0"/>
              <a:t>hospital Ortopédico Infantil</a:t>
            </a:r>
            <a:endParaRPr lang="es-V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404664"/>
            <a:ext cx="4176464" cy="816496"/>
          </a:xfrm>
        </p:spPr>
        <p:txBody>
          <a:bodyPr/>
          <a:lstStyle/>
          <a:p>
            <a:pPr algn="just"/>
            <a:r>
              <a:rPr lang="es-VE" dirty="0" smtClean="0"/>
              <a:t>Sistema del Laboratorio de marcha del Hospital Ortopédico Infantil </a:t>
            </a:r>
            <a:endParaRPr lang="es-V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s-VE" dirty="0" smtClean="0"/>
              <a:t>Laboratorio de Marcha. HOI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844824"/>
            <a:ext cx="388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   El </a:t>
            </a:r>
            <a:r>
              <a:rPr lang="es-ES" b="1" dirty="0"/>
              <a:t>Hospital Ortopédico Infantil </a:t>
            </a:r>
            <a:r>
              <a:rPr lang="es-ES" dirty="0"/>
              <a:t>cuenta con el más avanzado laboratorio de diagnóstico para el estudio analítico del movimiento y sus efectos durante la acción de </a:t>
            </a:r>
            <a:r>
              <a:rPr lang="es-ES" dirty="0" smtClean="0"/>
              <a:t>caminar.</a:t>
            </a:r>
            <a:endParaRPr lang="es-VE" dirty="0"/>
          </a:p>
        </p:txBody>
      </p:sp>
      <p:sp>
        <p:nvSpPr>
          <p:cNvPr id="10" name="9 Rectángulo redondeado"/>
          <p:cNvSpPr/>
          <p:nvPr/>
        </p:nvSpPr>
        <p:spPr>
          <a:xfrm>
            <a:off x="5652120" y="1484784"/>
            <a:ext cx="1728192" cy="230425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10 Rectángulo redondeado"/>
          <p:cNvSpPr/>
          <p:nvPr/>
        </p:nvSpPr>
        <p:spPr>
          <a:xfrm>
            <a:off x="395536" y="3861048"/>
            <a:ext cx="3096344" cy="252028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11 Rectángulo redondeado"/>
          <p:cNvSpPr/>
          <p:nvPr/>
        </p:nvSpPr>
        <p:spPr>
          <a:xfrm>
            <a:off x="3779912" y="3861048"/>
            <a:ext cx="2304256" cy="2592288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s-VE" dirty="0" smtClean="0"/>
              <a:t>Examen Físico Articular. EFA</a:t>
            </a:r>
            <a:endParaRPr lang="es-V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12776"/>
            <a:ext cx="52959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VE" dirty="0" smtClean="0"/>
              <a:t>Antecedentes.</a:t>
            </a:r>
            <a:endParaRPr lang="es-V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4824536" cy="364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00808"/>
            <a:ext cx="2656627" cy="383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 redondeado"/>
          <p:cNvSpPr/>
          <p:nvPr/>
        </p:nvSpPr>
        <p:spPr>
          <a:xfrm>
            <a:off x="395536" y="836712"/>
            <a:ext cx="4680520" cy="5328592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5148064" y="476672"/>
            <a:ext cx="3779912" cy="2592288"/>
          </a:xfrm>
          <a:prstGeom prst="roundRect">
            <a:avLst>
              <a:gd name="adj" fmla="val 9612"/>
            </a:avLst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8 Rectángulo redondeado"/>
          <p:cNvSpPr/>
          <p:nvPr/>
        </p:nvSpPr>
        <p:spPr>
          <a:xfrm>
            <a:off x="5580112" y="3212976"/>
            <a:ext cx="2952328" cy="324036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395536" y="1052736"/>
            <a:ext cx="2520280" cy="410445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2 Rectángulo redondeado"/>
          <p:cNvSpPr/>
          <p:nvPr/>
        </p:nvSpPr>
        <p:spPr>
          <a:xfrm>
            <a:off x="3275856" y="1052736"/>
            <a:ext cx="2592288" cy="4104456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" name="3 Rectángulo redondeado"/>
          <p:cNvSpPr/>
          <p:nvPr/>
        </p:nvSpPr>
        <p:spPr>
          <a:xfrm>
            <a:off x="6228184" y="1052736"/>
            <a:ext cx="2520280" cy="4104456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/>
          </a:bodyPr>
          <a:lstStyle/>
          <a:p>
            <a:r>
              <a:rPr lang="es-VE" sz="4000" dirty="0" smtClean="0"/>
              <a:t>Lógica difusa en aplicaciones medicas.</a:t>
            </a:r>
            <a:endParaRPr lang="es-VE" sz="4000" dirty="0"/>
          </a:p>
        </p:txBody>
      </p:sp>
      <p:sp>
        <p:nvSpPr>
          <p:cNvPr id="5" name="4 Rectángulo redondeado"/>
          <p:cNvSpPr/>
          <p:nvPr/>
        </p:nvSpPr>
        <p:spPr>
          <a:xfrm>
            <a:off x="683568" y="1988840"/>
            <a:ext cx="3312368" cy="288032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4427984" y="2060848"/>
            <a:ext cx="4104456" cy="273630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6 CuadroTexto"/>
          <p:cNvSpPr txBox="1"/>
          <p:nvPr/>
        </p:nvSpPr>
        <p:spPr>
          <a:xfrm>
            <a:off x="3203848" y="508518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Datos imperfectos</a:t>
            </a:r>
            <a:endParaRPr lang="es-V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19256" cy="1143000"/>
          </a:xfrm>
        </p:spPr>
        <p:txBody>
          <a:bodyPr/>
          <a:lstStyle/>
          <a:p>
            <a:pPr algn="ctr"/>
            <a:r>
              <a:rPr lang="es-VE" dirty="0" smtClean="0"/>
              <a:t>Consultas Difusas.</a:t>
            </a:r>
            <a:endParaRPr lang="es-VE" dirty="0"/>
          </a:p>
        </p:txBody>
      </p:sp>
      <p:sp>
        <p:nvSpPr>
          <p:cNvPr id="3" name="2 CuadroTexto"/>
          <p:cNvSpPr txBox="1"/>
          <p:nvPr/>
        </p:nvSpPr>
        <p:spPr>
          <a:xfrm>
            <a:off x="395536" y="1628800"/>
            <a:ext cx="8352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   </a:t>
            </a:r>
            <a:r>
              <a:rPr lang="es-VE" sz="2000" dirty="0" smtClean="0"/>
              <a:t>Se pueden definir dominios difusos de referencial continuo tales como infante, niño, joven, adulto, viejo, sobre la “edad”; ligero, liviano, medio, pesado, obeso sobre “peso”; bajo, mediano y alto sobre “talla”.</a:t>
            </a:r>
          </a:p>
          <a:p>
            <a:endParaRPr lang="es-VE" sz="2000" dirty="0" smtClean="0"/>
          </a:p>
          <a:p>
            <a:r>
              <a:rPr lang="es-VE" sz="2000" dirty="0" smtClean="0"/>
              <a:t>   </a:t>
            </a:r>
            <a:endParaRPr lang="es-VE" sz="2000" dirty="0"/>
          </a:p>
        </p:txBody>
      </p:sp>
      <p:sp>
        <p:nvSpPr>
          <p:cNvPr id="4" name="3 Rectángulo redondeado"/>
          <p:cNvSpPr/>
          <p:nvPr/>
        </p:nvSpPr>
        <p:spPr>
          <a:xfrm>
            <a:off x="611560" y="2924944"/>
            <a:ext cx="3096344" cy="302433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143000"/>
          </a:xfrm>
        </p:spPr>
        <p:txBody>
          <a:bodyPr/>
          <a:lstStyle/>
          <a:p>
            <a:r>
              <a:rPr lang="es-VE" dirty="0" smtClean="0"/>
              <a:t>    Números Difusos.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179512" y="5373216"/>
            <a:ext cx="2952328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Nota: </a:t>
            </a:r>
            <a:r>
              <a:rPr lang="es-VE" sz="1600" b="1" dirty="0"/>
              <a:t>Borroso o </a:t>
            </a:r>
            <a:r>
              <a:rPr lang="es-VE" sz="1600" b="1" dirty="0" smtClean="0"/>
              <a:t>difuso </a:t>
            </a:r>
            <a:r>
              <a:rPr lang="es-VE" sz="1600" dirty="0"/>
              <a:t>porque no se pueden definir bien los límites de los conceptos utilizados por el ser humano</a:t>
            </a:r>
            <a:r>
              <a:rPr lang="es-VE" sz="1600" dirty="0" smtClean="0"/>
              <a:t>. </a:t>
            </a:r>
            <a:endParaRPr lang="es-VE" sz="1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79512" y="1916832"/>
            <a:ext cx="44644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s-VE" dirty="0" smtClean="0"/>
              <a:t>   </a:t>
            </a:r>
            <a:r>
              <a:rPr lang="es-VE" sz="2000" dirty="0" smtClean="0"/>
              <a:t>Es una extensión de un numero regular en el sentido que no se refiere a un único valor sino a un conjunto de posibles valores, que varían con un peso entre 0 y 1. Los cálculos con números difusos permiten la incorporación de incertidumbre en parámetros, propiedades, geometría, condiciones iniciales, etc.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s-VE" dirty="0" smtClean="0"/>
              <a:t/>
            </a:r>
            <a:br>
              <a:rPr lang="es-VE" dirty="0" smtClean="0"/>
            </a:br>
            <a:endParaRPr lang="es-VE" dirty="0"/>
          </a:p>
        </p:txBody>
      </p:sp>
      <p:sp>
        <p:nvSpPr>
          <p:cNvPr id="7" name="6 Rectángulo redondeado"/>
          <p:cNvSpPr/>
          <p:nvPr/>
        </p:nvSpPr>
        <p:spPr>
          <a:xfrm>
            <a:off x="5076056" y="1988840"/>
            <a:ext cx="3672408" cy="201622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7 Rectángulo redondeado"/>
          <p:cNvSpPr/>
          <p:nvPr/>
        </p:nvSpPr>
        <p:spPr>
          <a:xfrm>
            <a:off x="5076056" y="4437112"/>
            <a:ext cx="3672408" cy="220486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274638"/>
            <a:ext cx="8136904" cy="1143000"/>
          </a:xfrm>
        </p:spPr>
        <p:txBody>
          <a:bodyPr/>
          <a:lstStyle/>
          <a:p>
            <a:pPr algn="ctr"/>
            <a:r>
              <a:rPr lang="es-VE" dirty="0" smtClean="0"/>
              <a:t>Conjunto Difuso. 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179512" y="2060848"/>
            <a:ext cx="871296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200" dirty="0" smtClean="0"/>
              <a:t>Conjunto </a:t>
            </a:r>
            <a:r>
              <a:rPr lang="es-VE" sz="2200" dirty="0"/>
              <a:t> formado  por  individuos  que  tienen   asociado   </a:t>
            </a:r>
            <a:r>
              <a:rPr lang="es-VE" sz="2200" dirty="0" smtClean="0"/>
              <a:t>un nivel </a:t>
            </a:r>
            <a:r>
              <a:rPr lang="es-VE" sz="2200" dirty="0"/>
              <a:t> </a:t>
            </a:r>
            <a:r>
              <a:rPr lang="es-VE" sz="2200" dirty="0" smtClean="0"/>
              <a:t>de pertenencia </a:t>
            </a:r>
            <a:r>
              <a:rPr lang="es-VE" sz="2200" dirty="0"/>
              <a:t>en el intervalo [0,1], descrito por su función de pertenencia.</a:t>
            </a:r>
            <a:endParaRPr lang="es-VE" sz="2200" b="0" dirty="0" smtClean="0"/>
          </a:p>
          <a:p>
            <a:r>
              <a:rPr lang="es-VE" sz="2200" dirty="0" smtClean="0"/>
              <a:t>		    </a:t>
            </a:r>
          </a:p>
          <a:p>
            <a:r>
              <a:rPr lang="es-VE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μA (x): </a:t>
            </a:r>
            <a:r>
              <a:rPr lang="es-VE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 ­&gt; [0,1</a:t>
            </a:r>
            <a:r>
              <a:rPr lang="es-VE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</a:p>
          <a:p>
            <a:endParaRPr lang="es-VE" sz="22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s-VE" sz="2200" dirty="0" smtClean="0"/>
              <a:t>Grado </a:t>
            </a:r>
            <a:r>
              <a:rPr lang="es-VE" sz="2200" dirty="0"/>
              <a:t>de Pertenencia de un elemento x perteneciente a X en </a:t>
            </a:r>
            <a:r>
              <a:rPr lang="es-VE" sz="2200" dirty="0" smtClean="0"/>
              <a:t>A.</a:t>
            </a:r>
          </a:p>
          <a:p>
            <a:endParaRPr lang="es-VE" sz="2200" b="0" dirty="0" smtClean="0"/>
          </a:p>
          <a:p>
            <a:pPr algn="r"/>
            <a:endParaRPr lang="es-V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1520" y="274638"/>
            <a:ext cx="8136904" cy="1143000"/>
          </a:xfrm>
        </p:spPr>
        <p:txBody>
          <a:bodyPr/>
          <a:lstStyle/>
          <a:p>
            <a:pPr algn="ctr"/>
            <a:r>
              <a:rPr lang="es-VE" dirty="0" smtClean="0"/>
              <a:t>Dominios Difusos.</a:t>
            </a:r>
            <a:endParaRPr lang="es-VE" dirty="0"/>
          </a:p>
        </p:txBody>
      </p:sp>
      <p:sp>
        <p:nvSpPr>
          <p:cNvPr id="5" name="4 Rectángulo redondeado"/>
          <p:cNvSpPr/>
          <p:nvPr/>
        </p:nvSpPr>
        <p:spPr>
          <a:xfrm>
            <a:off x="2051720" y="1844824"/>
            <a:ext cx="23762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5292080" y="1844824"/>
            <a:ext cx="23762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6 Rectángulo redondeado"/>
          <p:cNvSpPr/>
          <p:nvPr/>
        </p:nvSpPr>
        <p:spPr>
          <a:xfrm>
            <a:off x="251520" y="3789040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8 Rectángulo redondeado"/>
          <p:cNvSpPr/>
          <p:nvPr/>
        </p:nvSpPr>
        <p:spPr>
          <a:xfrm>
            <a:off x="1979712" y="3789040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9 Rectángulo redondeado"/>
          <p:cNvSpPr/>
          <p:nvPr/>
        </p:nvSpPr>
        <p:spPr>
          <a:xfrm>
            <a:off x="3707904" y="3789040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10 CuadroTexto"/>
          <p:cNvSpPr txBox="1"/>
          <p:nvPr/>
        </p:nvSpPr>
        <p:spPr>
          <a:xfrm>
            <a:off x="2123728" y="20608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dirty="0" smtClean="0"/>
              <a:t>Atómico.</a:t>
            </a:r>
            <a:endParaRPr lang="es-VE" sz="28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364088" y="20608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dirty="0" smtClean="0"/>
              <a:t>Conjuntivo.</a:t>
            </a:r>
            <a:endParaRPr lang="es-VE" sz="28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51520" y="393305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/>
              <a:t>Categórico.</a:t>
            </a:r>
            <a:endParaRPr lang="es-VE" sz="2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979712" y="393305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/>
              <a:t>Discreto.</a:t>
            </a:r>
            <a:endParaRPr lang="es-VE" sz="20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707904" y="393305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/>
              <a:t>Continuos.</a:t>
            </a:r>
            <a:endParaRPr lang="es-VE" sz="2000" dirty="0"/>
          </a:p>
        </p:txBody>
      </p:sp>
      <p:cxnSp>
        <p:nvCxnSpPr>
          <p:cNvPr id="17" name="16 Conector recto"/>
          <p:cNvCxnSpPr>
            <a:stCxn id="5" idx="2"/>
            <a:endCxn id="7" idx="0"/>
          </p:cNvCxnSpPr>
          <p:nvPr/>
        </p:nvCxnSpPr>
        <p:spPr>
          <a:xfrm rot="5400000">
            <a:off x="1601670" y="2150858"/>
            <a:ext cx="1008112" cy="2268252"/>
          </a:xfrm>
          <a:prstGeom prst="bentConnector3">
            <a:avLst>
              <a:gd name="adj1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>
            <a:stCxn id="5" idx="2"/>
            <a:endCxn id="9" idx="0"/>
          </p:cNvCxnSpPr>
          <p:nvPr/>
        </p:nvCxnSpPr>
        <p:spPr>
          <a:xfrm rot="5400000">
            <a:off x="2465766" y="3014954"/>
            <a:ext cx="1008112" cy="540060"/>
          </a:xfrm>
          <a:prstGeom prst="bentConnector3">
            <a:avLst>
              <a:gd name="adj1" fmla="val 50907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5" idx="2"/>
            <a:endCxn id="10" idx="0"/>
          </p:cNvCxnSpPr>
          <p:nvPr/>
        </p:nvCxnSpPr>
        <p:spPr>
          <a:xfrm rot="16200000" flipH="1">
            <a:off x="3329862" y="2690918"/>
            <a:ext cx="1008112" cy="1188132"/>
          </a:xfrm>
          <a:prstGeom prst="bentConnector3">
            <a:avLst>
              <a:gd name="adj1" fmla="val 51814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1619672" y="1124744"/>
            <a:ext cx="525658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5" idx="0"/>
          </p:cNvCxnSpPr>
          <p:nvPr/>
        </p:nvCxnSpPr>
        <p:spPr>
          <a:xfrm rot="5400000" flipH="1" flipV="1">
            <a:off x="3401870" y="962726"/>
            <a:ext cx="720080" cy="1044116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>
            <a:endCxn id="6" idx="0"/>
          </p:cNvCxnSpPr>
          <p:nvPr/>
        </p:nvCxnSpPr>
        <p:spPr>
          <a:xfrm rot="16200000" flipH="1">
            <a:off x="5958154" y="1322766"/>
            <a:ext cx="720080" cy="324036"/>
          </a:xfrm>
          <a:prstGeom prst="bentConnector3">
            <a:avLst>
              <a:gd name="adj1" fmla="val -2064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VE" sz="4400" dirty="0" smtClean="0"/>
              <a:t>Imprecisión en Bases de Datos Orientadas a Objetos.</a:t>
            </a:r>
            <a:endParaRPr lang="es-VE" sz="4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988841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VE" sz="2400" dirty="0"/>
              <a:t>Nivel  de  atributos:  </a:t>
            </a:r>
            <a:endParaRPr lang="es-VE" sz="2400" dirty="0" smtClean="0"/>
          </a:p>
          <a:p>
            <a:pPr marL="342900" indent="-342900">
              <a:buFont typeface="+mj-lt"/>
              <a:buAutoNum type="arabicPeriod"/>
            </a:pP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VE" sz="2400" dirty="0" smtClean="0"/>
              <a:t>Niveles </a:t>
            </a:r>
            <a:r>
              <a:rPr lang="es-VE" sz="2400" dirty="0"/>
              <a:t> de  relaciones  de  una  instancia:  </a:t>
            </a:r>
            <a:endParaRPr lang="es-VE" sz="2400" dirty="0" smtClean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 algn="just">
              <a:buFont typeface="+mj-lt"/>
              <a:buAutoNum type="arabicPeriod"/>
            </a:pPr>
            <a:r>
              <a:rPr lang="es-VE" sz="2400" dirty="0" smtClean="0"/>
              <a:t>Nivel </a:t>
            </a:r>
            <a:r>
              <a:rPr lang="es-VE" sz="2400" dirty="0"/>
              <a:t> de  relaciones  de  herencia:  </a:t>
            </a: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VE" sz="2400" dirty="0" smtClean="0"/>
              <a:t>Nivel </a:t>
            </a:r>
            <a:r>
              <a:rPr lang="es-VE" sz="2400" dirty="0"/>
              <a:t> de  definición:  </a:t>
            </a: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endParaRPr lang="es-V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s-VE" sz="2400" dirty="0" smtClean="0"/>
              <a:t>Nivel </a:t>
            </a:r>
            <a:r>
              <a:rPr lang="es-VE" sz="2400" dirty="0"/>
              <a:t>de conducta</a:t>
            </a:r>
            <a:r>
              <a:rPr lang="es-VE" sz="2400" dirty="0" smtClean="0"/>
              <a:t>:</a:t>
            </a:r>
            <a:endParaRPr lang="es-VE" sz="2400" dirty="0"/>
          </a:p>
        </p:txBody>
      </p:sp>
      <p:sp>
        <p:nvSpPr>
          <p:cNvPr id="6" name="5 Rectángulo redondeado"/>
          <p:cNvSpPr/>
          <p:nvPr/>
        </p:nvSpPr>
        <p:spPr>
          <a:xfrm>
            <a:off x="6228184" y="3861048"/>
            <a:ext cx="2016224" cy="2420888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 redondeado"/>
          <p:cNvSpPr/>
          <p:nvPr/>
        </p:nvSpPr>
        <p:spPr>
          <a:xfrm>
            <a:off x="395536" y="2996952"/>
            <a:ext cx="3456384" cy="302433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VE" dirty="0" smtClean="0"/>
              <a:t>Base de Datos Difusas. 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179512" y="1556792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	Las bases de datos difusas nacen de unir la teoría de bases de datos, principalmente del modelo relacional con la teoría de conjuntos difusos, para permitir, básicamente dos objetivos:</a:t>
            </a:r>
          </a:p>
          <a:p>
            <a:r>
              <a:rPr lang="es-VE" dirty="0" smtClean="0"/>
              <a:t> </a:t>
            </a:r>
          </a:p>
          <a:p>
            <a:r>
              <a:rPr lang="es-VE" dirty="0" smtClean="0"/>
              <a:t> </a:t>
            </a:r>
          </a:p>
          <a:p>
            <a:endParaRPr lang="es-VE" dirty="0"/>
          </a:p>
        </p:txBody>
      </p:sp>
      <p:sp>
        <p:nvSpPr>
          <p:cNvPr id="7" name="6 CuadroTexto"/>
          <p:cNvSpPr txBox="1"/>
          <p:nvPr/>
        </p:nvSpPr>
        <p:spPr>
          <a:xfrm>
            <a:off x="3419872" y="3212976"/>
            <a:ext cx="5436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VE" sz="2000" dirty="0" smtClean="0"/>
              <a:t>El almacenamiento de información difusa (además de información no difusa)</a:t>
            </a:r>
          </a:p>
          <a:p>
            <a:pPr marL="800100" lvl="1" indent="-342900">
              <a:buFont typeface="+mj-lt"/>
              <a:buAutoNum type="arabicPeriod"/>
            </a:pPr>
            <a:endParaRPr lang="es-VE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VE" sz="2000" dirty="0" smtClean="0"/>
              <a:t>El tratamiento y consulta de esta información de forma difusa o flexible.</a:t>
            </a:r>
          </a:p>
          <a:p>
            <a:endParaRPr lang="es-VE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157192"/>
            <a:ext cx="783704" cy="82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Aplicaciones Sensibles al Contexto</a:t>
            </a:r>
            <a:endParaRPr lang="es-VE" dirty="0"/>
          </a:p>
        </p:txBody>
      </p:sp>
      <p:sp>
        <p:nvSpPr>
          <p:cNvPr id="9" name="8 CuadroTexto"/>
          <p:cNvSpPr txBox="1"/>
          <p:nvPr/>
        </p:nvSpPr>
        <p:spPr>
          <a:xfrm>
            <a:off x="683568" y="544522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Glasses</a:t>
            </a:r>
            <a:endParaRPr lang="es-VE" dirty="0"/>
          </a:p>
        </p:txBody>
      </p:sp>
      <p:sp>
        <p:nvSpPr>
          <p:cNvPr id="10" name="9 CuadroTexto"/>
          <p:cNvSpPr txBox="1"/>
          <p:nvPr/>
        </p:nvSpPr>
        <p:spPr>
          <a:xfrm>
            <a:off x="5868144" y="573325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Waze</a:t>
            </a:r>
            <a:endParaRPr lang="es-VE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323528" y="1556792"/>
            <a:ext cx="3168352" cy="3888432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12 Rectángulo redondeado"/>
          <p:cNvSpPr/>
          <p:nvPr/>
        </p:nvSpPr>
        <p:spPr>
          <a:xfrm>
            <a:off x="3707904" y="1412776"/>
            <a:ext cx="5184576" cy="4248472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Aplicaciones Sensibles al Contexto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323528" y="1556792"/>
            <a:ext cx="842493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VE" dirty="0" smtClean="0"/>
              <a:t>	</a:t>
            </a:r>
            <a:endParaRPr lang="es-VE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5576" y="2060848"/>
            <a:ext cx="7740352" cy="360040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Aplicación de Base de Datos Difusa</a:t>
            </a:r>
            <a:br>
              <a:rPr lang="es-VE" dirty="0" smtClean="0"/>
            </a:br>
            <a:r>
              <a:rPr lang="es-VE" dirty="0" smtClean="0"/>
              <a:t>Sensible al contexto</a:t>
            </a:r>
            <a:endParaRPr lang="es-VE" dirty="0"/>
          </a:p>
        </p:txBody>
      </p:sp>
      <p:sp>
        <p:nvSpPr>
          <p:cNvPr id="4" name="3 Rectángulo redondeado"/>
          <p:cNvSpPr/>
          <p:nvPr/>
        </p:nvSpPr>
        <p:spPr>
          <a:xfrm>
            <a:off x="1259632" y="1772816"/>
            <a:ext cx="6048672" cy="4392488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écnico">
  <a:themeElements>
    <a:clrScheme name="Técnico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625</TotalTime>
  <Words>326</Words>
  <Application>Microsoft Office PowerPoint</Application>
  <PresentationFormat>Presentación en pantalla (4:3)</PresentationFormat>
  <Paragraphs>57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Técnico</vt:lpstr>
      <vt:lpstr>APLICACIÓN SENSIBLE AL CONTEXTO. BASES DE DATOS DIFUSAS. Laboratorio de Marcha Hoi</vt:lpstr>
      <vt:lpstr>    Números Difusos.</vt:lpstr>
      <vt:lpstr>Conjunto Difuso. </vt:lpstr>
      <vt:lpstr>Dominios Difusos.</vt:lpstr>
      <vt:lpstr>Imprecisión en Bases de Datos Orientadas a Objetos.</vt:lpstr>
      <vt:lpstr>Base de Datos Difusas. </vt:lpstr>
      <vt:lpstr>Aplicaciones Sensibles al Contexto</vt:lpstr>
      <vt:lpstr>Aplicaciones Sensibles al Contexto</vt:lpstr>
      <vt:lpstr>Aplicación de Base de Datos Difusa Sensible al contexto</vt:lpstr>
      <vt:lpstr>La Teoría Computacional de Percepciones (CTP) Zadeh</vt:lpstr>
      <vt:lpstr>Laboratorio de Marcha. hospital Ortopédico Infantil</vt:lpstr>
      <vt:lpstr>Laboratorio de Marcha. HOI</vt:lpstr>
      <vt:lpstr>Examen Físico Articular. EFA</vt:lpstr>
      <vt:lpstr>Antecedentes.</vt:lpstr>
      <vt:lpstr>Diapositiva 15</vt:lpstr>
      <vt:lpstr>Diapositiva 16</vt:lpstr>
      <vt:lpstr>Lógica difusa en aplicaciones medicas.</vt:lpstr>
      <vt:lpstr>Consultas Difusas.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Dominios Difusos.</dc:title>
  <dc:creator>Jhosbert</dc:creator>
  <cp:lastModifiedBy>Jhosbert</cp:lastModifiedBy>
  <cp:revision>78</cp:revision>
  <dcterms:created xsi:type="dcterms:W3CDTF">2014-03-04T23:59:12Z</dcterms:created>
  <dcterms:modified xsi:type="dcterms:W3CDTF">2014-04-10T03:15:01Z</dcterms:modified>
</cp:coreProperties>
</file>